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to Sans T Chinese" charset="1" panose="020B0500000000000000"/>
      <p:regular r:id="rId14"/>
    </p:embeddedFont>
    <p:embeddedFont>
      <p:font typeface="Noto Sans T Chinese Bold" charset="1" panose="020B0800000000000000"/>
      <p:regular r:id="rId15"/>
    </p:embeddedFont>
    <p:embeddedFont>
      <p:font typeface="Now" charset="1" panose="00000500000000000000"/>
      <p:regular r:id="rId16"/>
    </p:embeddedFont>
    <p:embeddedFont>
      <p:font typeface="Now Bold" charset="1" panose="00000800000000000000"/>
      <p:regular r:id="rId17"/>
    </p:embeddedFont>
    <p:embeddedFont>
      <p:font typeface="Now Thin" charset="1" panose="00000300000000000000"/>
      <p:regular r:id="rId18"/>
    </p:embeddedFont>
    <p:embeddedFont>
      <p:font typeface="Now Light" charset="1" panose="00000400000000000000"/>
      <p:regular r:id="rId19"/>
    </p:embeddedFont>
    <p:embeddedFont>
      <p:font typeface="Now Medium" charset="1" panose="00000600000000000000"/>
      <p:regular r:id="rId20"/>
    </p:embeddedFont>
    <p:embeddedFont>
      <p:font typeface="Now Heavy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F4NDF2dr4.mp4" Type="http://schemas.openxmlformats.org/officeDocument/2006/relationships/video"/><Relationship Id="rId4" Target="../media/VAF4NDF2dr4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VAF4NGsYGzU.mp4" Type="http://schemas.openxmlformats.org/officeDocument/2006/relationships/video"/><Relationship Id="rId4" Target="../media/VAF4NGsYGzU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F4NPEadTM.mp4" Type="http://schemas.openxmlformats.org/officeDocument/2006/relationships/video"/><Relationship Id="rId4" Target="../media/VAF4NPEadTM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177439" cy="2257492"/>
              </a:xfrm>
              <a:custGeom>
                <a:avLst/>
                <a:gdLst/>
                <a:ahLst/>
                <a:cxnLst/>
                <a:rect r="r" b="b" t="t" l="l"/>
                <a:pathLst>
                  <a:path h="2257492" w="5177439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16872896" y="8561901"/>
            <a:ext cx="706759" cy="706759"/>
          </a:xfrm>
          <a:custGeom>
            <a:avLst/>
            <a:gdLst/>
            <a:ahLst/>
            <a:cxnLst/>
            <a:rect r="r" b="b" t="t" l="l"/>
            <a:pathLst>
              <a:path h="706759" w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3708198" y="4363712"/>
            <a:ext cx="7036156" cy="345411"/>
          </a:xfrm>
          <a:custGeom>
            <a:avLst/>
            <a:gdLst/>
            <a:ahLst/>
            <a:cxnLst/>
            <a:rect r="r" b="b" t="t" l="l"/>
            <a:pathLst>
              <a:path h="345411" w="7036156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8107090"/>
            <a:ext cx="15305568" cy="1161570"/>
            <a:chOff x="0" y="0"/>
            <a:chExt cx="20407424" cy="154876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0407424" cy="1548760"/>
              <a:chOff x="0" y="0"/>
              <a:chExt cx="14198090" cy="107752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199360" cy="1077521"/>
              </a:xfrm>
              <a:custGeom>
                <a:avLst/>
                <a:gdLst/>
                <a:ahLst/>
                <a:cxnLst/>
                <a:rect r="r" b="b" t="t" l="l"/>
                <a:pathLst>
                  <a:path h="1077521" w="14199360">
                    <a:moveTo>
                      <a:pt x="13645640" y="1077521"/>
                    </a:moveTo>
                    <a:lnTo>
                      <a:pt x="553720" y="1077521"/>
                    </a:lnTo>
                    <a:cubicBezTo>
                      <a:pt x="247650" y="1077521"/>
                      <a:pt x="0" y="836281"/>
                      <a:pt x="0" y="539377"/>
                    </a:cubicBezTo>
                    <a:cubicBezTo>
                      <a:pt x="0" y="241235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35"/>
                      <a:pt x="14199360" y="539377"/>
                    </a:cubicBezTo>
                    <a:cubicBezTo>
                      <a:pt x="14198090" y="836281"/>
                      <a:pt x="13950440" y="1077521"/>
                      <a:pt x="13645640" y="1077521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839865" y="343265"/>
              <a:ext cx="12902148" cy="795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latin typeface="Noto Sans T Chinese"/>
                  <a:ea typeface="Noto Sans T Chinese"/>
                </a:rPr>
                <a:t>U10916002 資科四 邱柏緯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61342" y="8327584"/>
            <a:ext cx="720475" cy="720475"/>
          </a:xfrm>
          <a:custGeom>
            <a:avLst/>
            <a:gdLst/>
            <a:ahLst/>
            <a:cxnLst/>
            <a:rect r="r" b="b" t="t" l="l"/>
            <a:pathLst>
              <a:path h="720475" w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16795" y="2783899"/>
            <a:ext cx="12329377" cy="175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1500">
                <a:solidFill>
                  <a:srgbClr val="152544"/>
                </a:solidFill>
                <a:ea typeface="Noto Sans T Chinese"/>
              </a:rPr>
              <a:t>影像處理期末報告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16795" y="5143500"/>
            <a:ext cx="12329377" cy="151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152544"/>
                </a:solidFill>
                <a:ea typeface="Noto Sans T Chinese"/>
              </a:rPr>
              <a:t>姿勢偵測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8445" y="246981"/>
            <a:ext cx="9651109" cy="9793037"/>
          </a:xfrm>
          <a:custGeom>
            <a:avLst/>
            <a:gdLst/>
            <a:ahLst/>
            <a:cxnLst/>
            <a:rect r="r" b="b" t="t" l="l"/>
            <a:pathLst>
              <a:path h="9793037" w="9651109">
                <a:moveTo>
                  <a:pt x="0" y="0"/>
                </a:moveTo>
                <a:lnTo>
                  <a:pt x="9651110" y="0"/>
                </a:lnTo>
                <a:lnTo>
                  <a:pt x="9651110" y="9793038"/>
                </a:lnTo>
                <a:lnTo>
                  <a:pt x="0" y="9793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56665" y="287489"/>
            <a:ext cx="5890948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ans T Chinese"/>
                <a:ea typeface="Noto Sans T Chinese"/>
              </a:rPr>
              <a:t>載入OpenCV和MediaPipe模組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93061" y="1272135"/>
            <a:ext cx="4276494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ans T Chinese"/>
                <a:ea typeface="Noto Sans T Chinese"/>
              </a:rPr>
              <a:t>初始化MediaPipe模組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30674" y="2259979"/>
            <a:ext cx="1662388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Noto Sans T Chinese"/>
              </a:rPr>
              <a:t>讀取照片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82065" y="2915545"/>
            <a:ext cx="2159157" cy="133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>
                <a:solidFill>
                  <a:srgbClr val="FFFFFF"/>
                </a:solidFill>
                <a:latin typeface="Noto Sans T Chinese"/>
                <a:ea typeface="Noto Sans T Chinese"/>
              </a:rPr>
              <a:t>啟用了 MediaPipe 的姿勢估計，設定了最小偵測置信度和最小跟踪置信度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71055" y="2994849"/>
            <a:ext cx="1028426" cy="125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  <a:spcBef>
                <a:spcPct val="0"/>
              </a:spcBef>
            </a:pPr>
            <a:r>
              <a:rPr lang="en-US" sz="1840" spc="180">
                <a:solidFill>
                  <a:srgbClr val="FFFFFF"/>
                </a:solidFill>
                <a:ea typeface="DM Sans"/>
              </a:rPr>
              <a:t>控制偵測的準確性和追踪的穩定性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55435" y="5463593"/>
            <a:ext cx="1975872" cy="112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  <a:spcBef>
                <a:spcPct val="0"/>
              </a:spcBef>
            </a:pPr>
            <a:r>
              <a:rPr lang="en-US" sz="1661" spc="162">
                <a:solidFill>
                  <a:srgbClr val="FFFFFF"/>
                </a:solidFill>
                <a:ea typeface="DM Sans"/>
              </a:rPr>
              <a:t>對圖片進行了簡單的預處理，包括調整大小和轉換色彩空間。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32322" y="6828692"/>
            <a:ext cx="1623114" cy="120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2"/>
              </a:lnSpc>
              <a:spcBef>
                <a:spcPct val="0"/>
              </a:spcBef>
            </a:pPr>
            <a:r>
              <a:rPr lang="en-US" sz="1393" spc="136">
                <a:solidFill>
                  <a:srgbClr val="FFFFFF"/>
                </a:solidFill>
                <a:latin typeface="DM Sans"/>
                <a:ea typeface="DM Sans"/>
              </a:rPr>
              <a:t>利用繪圖工具繪製姿勢關鍵點和連線，這裡使用了 MediaPipe 提供的預設風格。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5770" y="8505438"/>
            <a:ext cx="1358108" cy="75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461" spc="143">
                <a:solidFill>
                  <a:srgbClr val="FFFFFF"/>
                </a:solidFill>
                <a:latin typeface="DM Sans"/>
                <a:ea typeface="DM Sans"/>
              </a:rPr>
              <a:t>使用 OpenCV 顯示經過姿勢估計後的圖片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290" y="377817"/>
            <a:ext cx="8469068" cy="4903145"/>
          </a:xfrm>
          <a:custGeom>
            <a:avLst/>
            <a:gdLst/>
            <a:ahLst/>
            <a:cxnLst/>
            <a:rect r="r" b="b" t="t" l="l"/>
            <a:pathLst>
              <a:path h="4903145" w="8469068">
                <a:moveTo>
                  <a:pt x="0" y="0"/>
                </a:moveTo>
                <a:lnTo>
                  <a:pt x="8469068" y="0"/>
                </a:lnTo>
                <a:lnTo>
                  <a:pt x="8469068" y="4903145"/>
                </a:lnTo>
                <a:lnTo>
                  <a:pt x="0" y="490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4650" y="377817"/>
            <a:ext cx="8319506" cy="4821415"/>
          </a:xfrm>
          <a:custGeom>
            <a:avLst/>
            <a:gdLst/>
            <a:ahLst/>
            <a:cxnLst/>
            <a:rect r="r" b="b" t="t" l="l"/>
            <a:pathLst>
              <a:path h="4821415" w="8319506">
                <a:moveTo>
                  <a:pt x="0" y="0"/>
                </a:moveTo>
                <a:lnTo>
                  <a:pt x="8319506" y="0"/>
                </a:lnTo>
                <a:lnTo>
                  <a:pt x="8319506" y="4821415"/>
                </a:lnTo>
                <a:lnTo>
                  <a:pt x="0" y="4821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74339" y="5345717"/>
            <a:ext cx="10539322" cy="4819769"/>
          </a:xfrm>
          <a:custGeom>
            <a:avLst/>
            <a:gdLst/>
            <a:ahLst/>
            <a:cxnLst/>
            <a:rect r="r" b="b" t="t" l="l"/>
            <a:pathLst>
              <a:path h="4819769" w="10539322">
                <a:moveTo>
                  <a:pt x="0" y="0"/>
                </a:moveTo>
                <a:lnTo>
                  <a:pt x="10539322" y="0"/>
                </a:lnTo>
                <a:lnTo>
                  <a:pt x="10539322" y="4819769"/>
                </a:lnTo>
                <a:lnTo>
                  <a:pt x="0" y="48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141" r="0" b="-5372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4087" y="1405419"/>
            <a:ext cx="10799825" cy="7579514"/>
          </a:xfrm>
          <a:custGeom>
            <a:avLst/>
            <a:gdLst/>
            <a:ahLst/>
            <a:cxnLst/>
            <a:rect r="r" b="b" t="t" l="l"/>
            <a:pathLst>
              <a:path h="7579514" w="10799825">
                <a:moveTo>
                  <a:pt x="0" y="0"/>
                </a:moveTo>
                <a:lnTo>
                  <a:pt x="10799826" y="0"/>
                </a:lnTo>
                <a:lnTo>
                  <a:pt x="10799826" y="7579513"/>
                </a:lnTo>
                <a:lnTo>
                  <a:pt x="0" y="757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98439" y="8984932"/>
            <a:ext cx="706759" cy="706759"/>
          </a:xfrm>
          <a:custGeom>
            <a:avLst/>
            <a:gdLst/>
            <a:ahLst/>
            <a:cxnLst/>
            <a:rect r="r" b="b" t="t" l="l"/>
            <a:pathLst>
              <a:path h="706759" w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75320" y="8984932"/>
            <a:ext cx="706759" cy="706759"/>
          </a:xfrm>
          <a:custGeom>
            <a:avLst/>
            <a:gdLst/>
            <a:ahLst/>
            <a:cxnLst/>
            <a:rect r="r" b="b" t="t" l="l"/>
            <a:pathLst>
              <a:path h="706759" w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4524" y="4595812"/>
            <a:ext cx="795895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u="none">
                <a:solidFill>
                  <a:srgbClr val="152544"/>
                </a:solidFill>
                <a:ea typeface="Noto Sans T Chinese Bold"/>
              </a:rPr>
              <a:t>謝謝聆聽！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175114" y="1775179"/>
            <a:ext cx="989410" cy="260334"/>
            <a:chOff x="0" y="0"/>
            <a:chExt cx="1319213" cy="3471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42076">
            <a:off x="13682335" y="-1566530"/>
            <a:ext cx="8638815" cy="5811567"/>
          </a:xfrm>
          <a:custGeom>
            <a:avLst/>
            <a:gdLst/>
            <a:ahLst/>
            <a:cxnLst/>
            <a:rect r="r" b="b" t="t" l="l"/>
            <a:pathLst>
              <a:path h="5811567" w="8638815">
                <a:moveTo>
                  <a:pt x="0" y="0"/>
                </a:moveTo>
                <a:lnTo>
                  <a:pt x="8638816" y="0"/>
                </a:lnTo>
                <a:lnTo>
                  <a:pt x="8638816" y="5811567"/>
                </a:lnTo>
                <a:lnTo>
                  <a:pt x="0" y="5811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87067">
            <a:off x="-3063226" y="7146102"/>
            <a:ext cx="7746525" cy="5211299"/>
          </a:xfrm>
          <a:custGeom>
            <a:avLst/>
            <a:gdLst/>
            <a:ahLst/>
            <a:cxnLst/>
            <a:rect r="r" b="b" t="t" l="l"/>
            <a:pathLst>
              <a:path h="5211299" w="7746525">
                <a:moveTo>
                  <a:pt x="0" y="0"/>
                </a:moveTo>
                <a:lnTo>
                  <a:pt x="7746524" y="0"/>
                </a:lnTo>
                <a:lnTo>
                  <a:pt x="7746524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0036" y="375161"/>
            <a:ext cx="12439036" cy="172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 spc="929">
                <a:solidFill>
                  <a:srgbClr val="2B26AD"/>
                </a:solidFill>
                <a:latin typeface="Now Heavy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9338" y="3127884"/>
            <a:ext cx="12336212" cy="529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2B26AD"/>
                </a:solidFill>
                <a:ea typeface="Noto Sans T Chinese Bold"/>
              </a:rPr>
              <a:t>姿勢偵測是從圖像、視頻甚至視訊鏡頭，透過人的關節點檢測並估計人體的不同部分，例如頭部、肩膀、手臂、腿等，並藉由這些關節點建構出人的姿勢。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92862" y="-2920027"/>
            <a:ext cx="5921267" cy="4144887"/>
          </a:xfrm>
          <a:custGeom>
            <a:avLst/>
            <a:gdLst/>
            <a:ahLst/>
            <a:cxnLst/>
            <a:rect r="r" b="b" t="t" l="l"/>
            <a:pathLst>
              <a:path h="4144887" w="5921267">
                <a:moveTo>
                  <a:pt x="0" y="0"/>
                </a:moveTo>
                <a:lnTo>
                  <a:pt x="5921267" y="0"/>
                </a:lnTo>
                <a:lnTo>
                  <a:pt x="5921267" y="4144887"/>
                </a:lnTo>
                <a:lnTo>
                  <a:pt x="0" y="4144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969530"/>
            <a:ext cx="21495031" cy="14577539"/>
          </a:xfrm>
          <a:custGeom>
            <a:avLst/>
            <a:gdLst/>
            <a:ahLst/>
            <a:cxnLst/>
            <a:rect r="r" b="b" t="t" l="l"/>
            <a:pathLst>
              <a:path h="14577539" w="21495031">
                <a:moveTo>
                  <a:pt x="0" y="0"/>
                </a:moveTo>
                <a:lnTo>
                  <a:pt x="21495031" y="0"/>
                </a:lnTo>
                <a:lnTo>
                  <a:pt x="21495031" y="14577540"/>
                </a:lnTo>
                <a:lnTo>
                  <a:pt x="0" y="14577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3978" y="1180337"/>
            <a:ext cx="7941992" cy="116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92"/>
              </a:lnSpc>
              <a:spcBef>
                <a:spcPct val="0"/>
              </a:spcBef>
            </a:pPr>
            <a:r>
              <a:rPr lang="en-US" sz="6780" spc="94">
                <a:solidFill>
                  <a:srgbClr val="2B26AD"/>
                </a:solidFill>
                <a:latin typeface="Now Heavy"/>
              </a:rPr>
              <a:t>MEDIAPIPE  POSE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3978" y="2354895"/>
            <a:ext cx="8166607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Noto Sans T Chinese Bold"/>
                <a:ea typeface="Noto Sans T Chinese Bold"/>
              </a:rPr>
              <a:t>MediaPipe 是 Google Research 所開發的多媒體機器學習模型應用框架，支援 JavaScript、Python、C++ 等程式語言，MediaPipe Pose模型可以標記出身體頭手四肢軀幹節點，共33個節點。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92187" y="4373578"/>
            <a:ext cx="3716662" cy="116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92"/>
              </a:lnSpc>
              <a:spcBef>
                <a:spcPct val="0"/>
              </a:spcBef>
            </a:pPr>
            <a:r>
              <a:rPr lang="en-US" sz="6780" spc="94">
                <a:solidFill>
                  <a:srgbClr val="FFFFFF"/>
                </a:solidFill>
                <a:latin typeface="Now Bold"/>
              </a:rPr>
              <a:t>YOLOV7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15970" y="5907861"/>
            <a:ext cx="8166607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Noto Sans T Chinese Bold"/>
                <a:ea typeface="Noto Sans T Chinese Bold"/>
              </a:rPr>
              <a:t>YOLOv7是中央研究院王建堯與團隊在2022年7月所推出的模型。YOLO(You Only Look Once)是一種物件辨識模型。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Noto Sans T Chinese Bold"/>
                <a:ea typeface="Noto Sans T Chinese Bold"/>
              </a:rPr>
              <a:t>而YOlOv7在姿勢偵測方面會有17個身體節點。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7108" y="-3357188"/>
            <a:ext cx="12531108" cy="8771776"/>
          </a:xfrm>
          <a:custGeom>
            <a:avLst/>
            <a:gdLst/>
            <a:ahLst/>
            <a:cxnLst/>
            <a:rect r="r" b="b" t="t" l="l"/>
            <a:pathLst>
              <a:path h="8771776" w="12531108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11437" y="6338444"/>
            <a:ext cx="12531108" cy="8771776"/>
          </a:xfrm>
          <a:custGeom>
            <a:avLst/>
            <a:gdLst/>
            <a:ahLst/>
            <a:cxnLst/>
            <a:rect r="r" b="b" t="t" l="l"/>
            <a:pathLst>
              <a:path h="8771776" w="12531108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63492" y="489762"/>
            <a:ext cx="9390693" cy="5523176"/>
          </a:xfrm>
          <a:custGeom>
            <a:avLst/>
            <a:gdLst/>
            <a:ahLst/>
            <a:cxnLst/>
            <a:rect r="r" b="b" t="t" l="l"/>
            <a:pathLst>
              <a:path h="5523176" w="9390693">
                <a:moveTo>
                  <a:pt x="0" y="0"/>
                </a:moveTo>
                <a:lnTo>
                  <a:pt x="9390693" y="0"/>
                </a:lnTo>
                <a:lnTo>
                  <a:pt x="9390693" y="5523176"/>
                </a:lnTo>
                <a:lnTo>
                  <a:pt x="0" y="5523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5069" y="4188891"/>
            <a:ext cx="5279018" cy="3039038"/>
          </a:xfrm>
          <a:custGeom>
            <a:avLst/>
            <a:gdLst/>
            <a:ahLst/>
            <a:cxnLst/>
            <a:rect r="r" b="b" t="t" l="l"/>
            <a:pathLst>
              <a:path h="3039038" w="5279018">
                <a:moveTo>
                  <a:pt x="0" y="0"/>
                </a:moveTo>
                <a:lnTo>
                  <a:pt x="5279018" y="0"/>
                </a:lnTo>
                <a:lnTo>
                  <a:pt x="5279018" y="3039037"/>
                </a:lnTo>
                <a:lnTo>
                  <a:pt x="0" y="3039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8937" y="6528774"/>
            <a:ext cx="5930125" cy="3553650"/>
          </a:xfrm>
          <a:custGeom>
            <a:avLst/>
            <a:gdLst/>
            <a:ahLst/>
            <a:cxnLst/>
            <a:rect r="r" b="b" t="t" l="l"/>
            <a:pathLst>
              <a:path h="3553650" w="5930125">
                <a:moveTo>
                  <a:pt x="0" y="0"/>
                </a:moveTo>
                <a:lnTo>
                  <a:pt x="5930126" y="0"/>
                </a:lnTo>
                <a:lnTo>
                  <a:pt x="5930126" y="3553651"/>
                </a:lnTo>
                <a:lnTo>
                  <a:pt x="0" y="355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549" t="-24280" r="-63335" b="-878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631526" y="1346446"/>
            <a:ext cx="8741488" cy="113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 spc="91">
                <a:solidFill>
                  <a:srgbClr val="FFFBFB"/>
                </a:solidFill>
                <a:latin typeface="Now Heavy"/>
              </a:rPr>
              <a:t>MEDIAPIPEPOSE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725302">
            <a:off x="-5254760" y="-5133266"/>
            <a:ext cx="15781688" cy="10645466"/>
          </a:xfrm>
          <a:custGeom>
            <a:avLst/>
            <a:gdLst/>
            <a:ahLst/>
            <a:cxnLst/>
            <a:rect r="r" b="b" t="t" l="l"/>
            <a:pathLst>
              <a:path h="10645466" w="15781688">
                <a:moveTo>
                  <a:pt x="15781687" y="0"/>
                </a:moveTo>
                <a:lnTo>
                  <a:pt x="0" y="0"/>
                </a:lnTo>
                <a:lnTo>
                  <a:pt x="0" y="10645465"/>
                </a:lnTo>
                <a:lnTo>
                  <a:pt x="15781687" y="10645465"/>
                </a:lnTo>
                <a:lnTo>
                  <a:pt x="157816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00666" y="5748976"/>
            <a:ext cx="1686668" cy="1622268"/>
          </a:xfrm>
          <a:custGeom>
            <a:avLst/>
            <a:gdLst/>
            <a:ahLst/>
            <a:cxnLst/>
            <a:rect r="r" b="b" t="t" l="l"/>
            <a:pathLst>
              <a:path h="1622268" w="1686668">
                <a:moveTo>
                  <a:pt x="0" y="0"/>
                </a:moveTo>
                <a:lnTo>
                  <a:pt x="1686668" y="0"/>
                </a:lnTo>
                <a:lnTo>
                  <a:pt x="1686668" y="1622268"/>
                </a:lnTo>
                <a:lnTo>
                  <a:pt x="0" y="1622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72809" y="5899004"/>
            <a:ext cx="1524920" cy="1472241"/>
          </a:xfrm>
          <a:custGeom>
            <a:avLst/>
            <a:gdLst/>
            <a:ahLst/>
            <a:cxnLst/>
            <a:rect r="r" b="b" t="t" l="l"/>
            <a:pathLst>
              <a:path h="1472241" w="1524920">
                <a:moveTo>
                  <a:pt x="0" y="0"/>
                </a:moveTo>
                <a:lnTo>
                  <a:pt x="1524920" y="0"/>
                </a:lnTo>
                <a:lnTo>
                  <a:pt x="1524920" y="1472240"/>
                </a:lnTo>
                <a:lnTo>
                  <a:pt x="0" y="1472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90507" y="4510019"/>
            <a:ext cx="5301044" cy="5378094"/>
          </a:xfrm>
          <a:custGeom>
            <a:avLst/>
            <a:gdLst/>
            <a:ahLst/>
            <a:cxnLst/>
            <a:rect r="r" b="b" t="t" l="l"/>
            <a:pathLst>
              <a:path h="5378094" w="5301044">
                <a:moveTo>
                  <a:pt x="0" y="0"/>
                </a:moveTo>
                <a:lnTo>
                  <a:pt x="5301043" y="0"/>
                </a:lnTo>
                <a:lnTo>
                  <a:pt x="5301043" y="5378094"/>
                </a:lnTo>
                <a:lnTo>
                  <a:pt x="0" y="5378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44359" y="2323327"/>
            <a:ext cx="9314941" cy="5047917"/>
          </a:xfrm>
          <a:custGeom>
            <a:avLst/>
            <a:gdLst/>
            <a:ahLst/>
            <a:cxnLst/>
            <a:rect r="r" b="b" t="t" l="l"/>
            <a:pathLst>
              <a:path h="5047917" w="9314941">
                <a:moveTo>
                  <a:pt x="0" y="0"/>
                </a:moveTo>
                <a:lnTo>
                  <a:pt x="9314941" y="0"/>
                </a:lnTo>
                <a:lnTo>
                  <a:pt x="9314941" y="5047917"/>
                </a:lnTo>
                <a:lnTo>
                  <a:pt x="0" y="50479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57250"/>
            <a:ext cx="5705668" cy="1397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 spc="744">
                <a:solidFill>
                  <a:srgbClr val="FFFFFF"/>
                </a:solidFill>
                <a:latin typeface="Now Heavy"/>
              </a:rPr>
              <a:t>YOLOV7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69686" y="5143500"/>
            <a:ext cx="1713245" cy="1242882"/>
          </a:xfrm>
          <a:custGeom>
            <a:avLst/>
            <a:gdLst/>
            <a:ahLst/>
            <a:cxnLst/>
            <a:rect r="r" b="b" t="t" l="l"/>
            <a:pathLst>
              <a:path h="1242882" w="1713245">
                <a:moveTo>
                  <a:pt x="0" y="0"/>
                </a:moveTo>
                <a:lnTo>
                  <a:pt x="1713245" y="0"/>
                </a:lnTo>
                <a:lnTo>
                  <a:pt x="1713245" y="1242882"/>
                </a:lnTo>
                <a:lnTo>
                  <a:pt x="0" y="1242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66798" y="4943928"/>
            <a:ext cx="1190215" cy="1566073"/>
          </a:xfrm>
          <a:custGeom>
            <a:avLst/>
            <a:gdLst/>
            <a:ahLst/>
            <a:cxnLst/>
            <a:rect r="r" b="b" t="t" l="l"/>
            <a:pathLst>
              <a:path h="1566073" w="1190215">
                <a:moveTo>
                  <a:pt x="0" y="0"/>
                </a:moveTo>
                <a:lnTo>
                  <a:pt x="1190216" y="0"/>
                </a:lnTo>
                <a:lnTo>
                  <a:pt x="1190216" y="1566073"/>
                </a:lnTo>
                <a:lnTo>
                  <a:pt x="0" y="156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4740" y="1909581"/>
            <a:ext cx="1228847" cy="1197567"/>
          </a:xfrm>
          <a:custGeom>
            <a:avLst/>
            <a:gdLst/>
            <a:ahLst/>
            <a:cxnLst/>
            <a:rect r="r" b="b" t="t" l="l"/>
            <a:pathLst>
              <a:path h="1197567" w="1228847">
                <a:moveTo>
                  <a:pt x="0" y="0"/>
                </a:moveTo>
                <a:lnTo>
                  <a:pt x="1228846" y="0"/>
                </a:lnTo>
                <a:lnTo>
                  <a:pt x="1228846" y="1197567"/>
                </a:lnTo>
                <a:lnTo>
                  <a:pt x="0" y="1197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6948" y="2123633"/>
            <a:ext cx="4517563" cy="69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57"/>
              </a:lnSpc>
              <a:spcBef>
                <a:spcPct val="0"/>
              </a:spcBef>
            </a:pPr>
            <a:r>
              <a:rPr lang="en-US" sz="4040" spc="56">
                <a:solidFill>
                  <a:srgbClr val="2B26AD"/>
                </a:solidFill>
                <a:latin typeface="Now Heavy"/>
                <a:ea typeface="Now Heavy"/>
              </a:rPr>
              <a:t>MEDIAPIPE優缺點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6948" y="2932479"/>
            <a:ext cx="2672751" cy="87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8"/>
              </a:lnSpc>
            </a:pPr>
            <a:r>
              <a:rPr lang="en-US" sz="5216" spc="135">
                <a:solidFill>
                  <a:srgbClr val="004380"/>
                </a:solidFill>
                <a:ea typeface="DM Sans Bold"/>
              </a:rPr>
              <a:t>優點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37713" y="6559913"/>
            <a:ext cx="1058454" cy="7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>
                <a:solidFill>
                  <a:srgbClr val="FFFFFF"/>
                </a:solidFill>
                <a:latin typeface="DM Sans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98560" y="6456458"/>
            <a:ext cx="1058454" cy="7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>
                <a:solidFill>
                  <a:srgbClr val="FFFFFF"/>
                </a:solidFill>
                <a:latin typeface="DM Sans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89936" y="3030948"/>
            <a:ext cx="1058454" cy="7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>
                <a:solidFill>
                  <a:srgbClr val="FFFFFF"/>
                </a:solidFill>
                <a:latin typeface="DM Sans"/>
              </a:rPr>
              <a:t>03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420217" y="7410173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3" y="0"/>
                </a:lnTo>
                <a:lnTo>
                  <a:pt x="8342933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55040" y="-3493717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4" y="0"/>
                </a:lnTo>
                <a:lnTo>
                  <a:pt x="8342934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06948" y="3752685"/>
            <a:ext cx="5492805" cy="13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8"/>
              </a:lnSpc>
            </a:pPr>
            <a:r>
              <a:rPr lang="en-US" sz="3912" spc="383">
                <a:solidFill>
                  <a:srgbClr val="004380"/>
                </a:solidFill>
                <a:latin typeface="DM Sans"/>
                <a:ea typeface="DM Sans"/>
              </a:rPr>
              <a:t>只用CPU，速度較快，硬體配置較低。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6948" y="5098503"/>
            <a:ext cx="5492805" cy="64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8"/>
              </a:lnSpc>
            </a:pPr>
            <a:r>
              <a:rPr lang="en-US" sz="3912" spc="383">
                <a:solidFill>
                  <a:srgbClr val="004380"/>
                </a:solidFill>
                <a:ea typeface="DM Sans"/>
              </a:rPr>
              <a:t>環境設置較簡單。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4728533" y="7588853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3" y="0"/>
                </a:lnTo>
                <a:lnTo>
                  <a:pt x="8342933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06948" y="5858218"/>
            <a:ext cx="2672751" cy="87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8"/>
              </a:lnSpc>
            </a:pPr>
            <a:r>
              <a:rPr lang="en-US" sz="5216" spc="135">
                <a:solidFill>
                  <a:srgbClr val="004380"/>
                </a:solidFill>
                <a:ea typeface="DM Sans Bold"/>
              </a:rPr>
              <a:t>缺點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6948" y="6752949"/>
            <a:ext cx="5492805" cy="64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8"/>
              </a:lnSpc>
            </a:pPr>
            <a:r>
              <a:rPr lang="en-US" sz="3912" spc="383">
                <a:solidFill>
                  <a:srgbClr val="004380"/>
                </a:solidFill>
                <a:ea typeface="DM Sans"/>
              </a:rPr>
              <a:t>只適用單人。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6948" y="7417029"/>
            <a:ext cx="7068926" cy="13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8"/>
              </a:lnSpc>
            </a:pPr>
            <a:r>
              <a:rPr lang="en-US" sz="3912" spc="383">
                <a:solidFill>
                  <a:srgbClr val="004380"/>
                </a:solidFill>
                <a:latin typeface="DM Sans"/>
                <a:ea typeface="DM Sans"/>
              </a:rPr>
              <a:t>如果在使用GPU的條件下，準確率會和YOLOv7有落差。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90374" y="2123633"/>
            <a:ext cx="4517563" cy="69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57"/>
              </a:lnSpc>
              <a:spcBef>
                <a:spcPct val="0"/>
              </a:spcBef>
            </a:pPr>
            <a:r>
              <a:rPr lang="en-US" sz="4040" spc="56">
                <a:solidFill>
                  <a:srgbClr val="2B26AD"/>
                </a:solidFill>
                <a:latin typeface="Now Heavy"/>
                <a:ea typeface="Now Heavy"/>
              </a:rPr>
              <a:t>YOLOV7優缺點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90374" y="2932479"/>
            <a:ext cx="2672751" cy="87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8"/>
              </a:lnSpc>
            </a:pPr>
            <a:r>
              <a:rPr lang="en-US" sz="5216" spc="135">
                <a:solidFill>
                  <a:srgbClr val="004380"/>
                </a:solidFill>
                <a:ea typeface="DM Sans Bold"/>
              </a:rPr>
              <a:t>優點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90374" y="3752685"/>
            <a:ext cx="5492805" cy="64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8"/>
              </a:lnSpc>
            </a:pPr>
            <a:r>
              <a:rPr lang="en-US" sz="3912" spc="383">
                <a:solidFill>
                  <a:srgbClr val="004380"/>
                </a:solidFill>
                <a:ea typeface="DM Sans"/>
              </a:rPr>
              <a:t>適用多人。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90374" y="4386954"/>
            <a:ext cx="5564504" cy="13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8"/>
              </a:lnSpc>
            </a:pPr>
            <a:r>
              <a:rPr lang="en-US" sz="3912" spc="383">
                <a:solidFill>
                  <a:srgbClr val="004380"/>
                </a:solidFill>
                <a:latin typeface="DM Sans"/>
                <a:ea typeface="DM Sans"/>
              </a:rPr>
              <a:t>有使用GPU的條件下，</a:t>
            </a:r>
            <a:r>
              <a:rPr lang="en-US" sz="3912" spc="383">
                <a:solidFill>
                  <a:srgbClr val="004380"/>
                </a:solidFill>
                <a:ea typeface="DM Sans"/>
              </a:rPr>
              <a:t>準確率高。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90374" y="5858218"/>
            <a:ext cx="2672751" cy="87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8"/>
              </a:lnSpc>
            </a:pPr>
            <a:r>
              <a:rPr lang="en-US" sz="5216" spc="135">
                <a:solidFill>
                  <a:srgbClr val="004380"/>
                </a:solidFill>
                <a:ea typeface="DM Sans Bold"/>
              </a:rPr>
              <a:t>缺點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90374" y="6752949"/>
            <a:ext cx="5492805" cy="64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8"/>
              </a:lnSpc>
            </a:pPr>
            <a:r>
              <a:rPr lang="en-US" sz="3912" spc="383">
                <a:solidFill>
                  <a:srgbClr val="004380"/>
                </a:solidFill>
                <a:ea typeface="DM Sans"/>
              </a:rPr>
              <a:t>硬體配置高。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90374" y="7417029"/>
            <a:ext cx="6040108" cy="64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8"/>
              </a:lnSpc>
            </a:pPr>
            <a:r>
              <a:rPr lang="en-US" sz="3912" spc="383">
                <a:solidFill>
                  <a:srgbClr val="004380"/>
                </a:solidFill>
                <a:ea typeface="DM Sans"/>
              </a:rPr>
              <a:t>環境設置困難不易上手。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56376"/>
            <a:ext cx="16230600" cy="81742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7647" y="729496"/>
            <a:ext cx="16612705" cy="8828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66342"/>
            <a:ext cx="16230600" cy="8154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DAF4M1XPtrE</dc:identifier>
  <dcterms:modified xsi:type="dcterms:W3CDTF">2011-08-01T06:04:30Z</dcterms:modified>
  <cp:revision>1</cp:revision>
  <dc:title>藍色 白色 數位主義 基本 簡單 簡報</dc:title>
</cp:coreProperties>
</file>